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60" r:id="rId3"/>
    <p:sldId id="261" r:id="rId4"/>
    <p:sldId id="262" r:id="rId5"/>
    <p:sldId id="266" r:id="rId6"/>
    <p:sldId id="263" r:id="rId7"/>
    <p:sldId id="268" r:id="rId8"/>
    <p:sldId id="269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DFBA9AD6-6B2F-4E9D-97B4-A26ADB377872}" type="datetimeFigureOut">
              <a:rPr lang="es-MX" smtClean="0"/>
              <a:pPr/>
              <a:t>12/10/2013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4704F335-3494-4496-A31D-B065EF9F60BC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9AD6-6B2F-4E9D-97B4-A26ADB377872}" type="datetimeFigureOut">
              <a:rPr lang="es-MX" smtClean="0"/>
              <a:pPr/>
              <a:t>12/10/2013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4F335-3494-4496-A31D-B065EF9F60BC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9AD6-6B2F-4E9D-97B4-A26ADB377872}" type="datetimeFigureOut">
              <a:rPr lang="es-MX" smtClean="0"/>
              <a:pPr/>
              <a:t>12/10/2013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4F335-3494-4496-A31D-B065EF9F60BC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9AD6-6B2F-4E9D-97B4-A26ADB377872}" type="datetimeFigureOut">
              <a:rPr lang="es-MX" smtClean="0"/>
              <a:pPr/>
              <a:t>12/10/2013</a:t>
            </a:fld>
            <a:endParaRPr lang="es-MX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4F335-3494-4496-A31D-B065EF9F60BC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DFBA9AD6-6B2F-4E9D-97B4-A26ADB377872}" type="datetimeFigureOut">
              <a:rPr lang="es-MX" smtClean="0"/>
              <a:pPr/>
              <a:t>12/10/2013</a:t>
            </a:fld>
            <a:endParaRPr lang="es-MX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4704F335-3494-4496-A31D-B065EF9F60BC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s-MX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9AD6-6B2F-4E9D-97B4-A26ADB377872}" type="datetimeFigureOut">
              <a:rPr lang="es-MX" smtClean="0"/>
              <a:pPr/>
              <a:t>12/10/2013</a:t>
            </a:fld>
            <a:endParaRPr lang="es-MX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4F335-3494-4496-A31D-B065EF9F60BC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9AD6-6B2F-4E9D-97B4-A26ADB377872}" type="datetimeFigureOut">
              <a:rPr lang="es-MX" smtClean="0"/>
              <a:pPr/>
              <a:t>12/10/2013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4F335-3494-4496-A31D-B065EF9F60BC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9AD6-6B2F-4E9D-97B4-A26ADB377872}" type="datetimeFigureOut">
              <a:rPr lang="es-MX" smtClean="0"/>
              <a:pPr/>
              <a:t>12/10/2013</a:t>
            </a:fld>
            <a:endParaRPr lang="es-MX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4F335-3494-4496-A31D-B065EF9F60BC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9AD6-6B2F-4E9D-97B4-A26ADB377872}" type="datetimeFigureOut">
              <a:rPr lang="es-MX" smtClean="0"/>
              <a:pPr/>
              <a:t>12/10/2013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4F335-3494-4496-A31D-B065EF9F60BC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9AD6-6B2F-4E9D-97B4-A26ADB377872}" type="datetimeFigureOut">
              <a:rPr lang="es-MX" smtClean="0"/>
              <a:pPr/>
              <a:t>12/10/2013</a:t>
            </a:fld>
            <a:endParaRPr lang="es-MX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4F335-3494-4496-A31D-B065EF9F60BC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9AD6-6B2F-4E9D-97B4-A26ADB377872}" type="datetimeFigureOut">
              <a:rPr lang="es-MX" smtClean="0"/>
              <a:pPr/>
              <a:t>12/10/2013</a:t>
            </a:fld>
            <a:endParaRPr lang="es-MX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4F335-3494-4496-A31D-B065EF9F60BC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04F335-3494-4496-A31D-B065EF9F60BC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BA9AD6-6B2F-4E9D-97B4-A26ADB377872}" type="datetimeFigureOut">
              <a:rPr lang="es-MX" smtClean="0"/>
              <a:pPr/>
              <a:t>12/10/2013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6149280" cy="2141984"/>
          </a:xfrm>
        </p:spPr>
        <p:txBody>
          <a:bodyPr/>
          <a:lstStyle/>
          <a:p>
            <a:r>
              <a:rPr lang="es-MX" dirty="0" smtClean="0"/>
              <a:t>González Camacho Carolina</a:t>
            </a:r>
          </a:p>
          <a:p>
            <a:r>
              <a:rPr lang="es-MX" dirty="0"/>
              <a:t>González </a:t>
            </a:r>
            <a:r>
              <a:rPr lang="es-MX" dirty="0" err="1" smtClean="0"/>
              <a:t>Teshiba</a:t>
            </a:r>
            <a:r>
              <a:rPr lang="es-MX" dirty="0" smtClean="0"/>
              <a:t>  </a:t>
            </a:r>
            <a:r>
              <a:rPr lang="es-MX" dirty="0" err="1" smtClean="0"/>
              <a:t>Mayumi</a:t>
            </a:r>
            <a:endParaRPr lang="es-MX" dirty="0" smtClean="0"/>
          </a:p>
          <a:p>
            <a:r>
              <a:rPr lang="es-MX" dirty="0" err="1" smtClean="0"/>
              <a:t>Larrinaga</a:t>
            </a:r>
            <a:r>
              <a:rPr lang="es-MX" dirty="0" smtClean="0"/>
              <a:t> Muro </a:t>
            </a:r>
            <a:r>
              <a:rPr lang="es-MX" dirty="0" err="1" smtClean="0"/>
              <a:t>Miljka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149280" cy="2600672"/>
          </a:xfrm>
        </p:spPr>
        <p:txBody>
          <a:bodyPr>
            <a:normAutofit/>
          </a:bodyPr>
          <a:lstStyle/>
          <a:p>
            <a:pPr algn="ctr"/>
            <a:r>
              <a:rPr lang="es-MX" sz="4000" dirty="0" smtClean="0">
                <a:latin typeface="Adobe Heiti Std R" pitchFamily="34" charset="-128"/>
                <a:ea typeface="Adobe Heiti Std R" pitchFamily="34" charset="-128"/>
              </a:rPr>
              <a:t>Control de </a:t>
            </a:r>
            <a:r>
              <a:rPr lang="es-MX" sz="4000" dirty="0">
                <a:latin typeface="Adobe Heiti Std R" pitchFamily="34" charset="-128"/>
                <a:ea typeface="Adobe Heiti Std R" pitchFamily="34" charset="-128"/>
              </a:rPr>
              <a:t>calidad en </a:t>
            </a:r>
            <a:r>
              <a:rPr lang="es-MX" sz="4000" dirty="0" smtClean="0">
                <a:latin typeface="Adobe Heiti Std R" pitchFamily="34" charset="-128"/>
                <a:ea typeface="Adobe Heiti Std R" pitchFamily="34" charset="-128"/>
              </a:rPr>
              <a:t>frituras del sol.</a:t>
            </a:r>
            <a:endParaRPr lang="es-MX" sz="4000" dirty="0">
              <a:latin typeface="Adobe Heiti Std R" pitchFamily="34" charset="-128"/>
              <a:ea typeface="Adobe Heiti Std R" pitchFamily="34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95536" y="2996952"/>
            <a:ext cx="58326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3969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1196751"/>
            <a:ext cx="4752528" cy="478762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fritura es un proceso físico-químico complejo,  en el cual el producto a freír (fritura-botanas) se introduce crudo en el aceite  durante determinado tiempo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(1-2minutos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) a temperaturas entre 150-200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oC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con el  propósito de modificar la superficie del producto.</a:t>
            </a:r>
          </a:p>
          <a:p>
            <a:pPr algn="just">
              <a:lnSpc>
                <a:spcPct val="15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Esta situación facilita la cocción interna del producto, el cual queda más crujiente y  permite la conservación de muchas de las características propias del alimento,  mejorando en la mayoría de los casos, su sabor, textura, aspecto y color.</a:t>
            </a:r>
          </a:p>
          <a:p>
            <a:endParaRPr lang="es-MX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188640"/>
            <a:ext cx="7300664" cy="955576"/>
          </a:xfrm>
        </p:spPr>
        <p:txBody>
          <a:bodyPr>
            <a:normAutofit/>
          </a:bodyPr>
          <a:lstStyle/>
          <a:p>
            <a:pPr algn="l"/>
            <a:r>
              <a:rPr lang="es-MX" sz="3600" dirty="0" smtClean="0"/>
              <a:t>Proceso de fritura.</a:t>
            </a:r>
            <a:endParaRPr lang="es-MX" sz="3600" dirty="0"/>
          </a:p>
        </p:txBody>
      </p:sp>
      <p:pic>
        <p:nvPicPr>
          <p:cNvPr id="1026" name="Picture 2" descr="http://i1.ytimg.com/vi/6PaCm-czrnM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3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arm3.staticflickr.com/2870/8908308636_44cd2c51c6_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554" y="3861048"/>
            <a:ext cx="3328883" cy="21233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403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9353" y="1556792"/>
            <a:ext cx="8064896" cy="1512168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77500" lnSpcReduction="20000"/>
          </a:bodyPr>
          <a:lstStyle/>
          <a:p>
            <a:pPr algn="ctr">
              <a:lnSpc>
                <a:spcPct val="150000"/>
              </a:lnSpc>
            </a:pPr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Misión:</a:t>
            </a:r>
          </a:p>
          <a:p>
            <a:pPr algn="ctr">
              <a:lnSpc>
                <a:spcPct val="15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Producir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y distribuir productos de alta calidad para satisfacer el paladar de cada uno de nuestros clientes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188640"/>
            <a:ext cx="7300664" cy="955576"/>
          </a:xfrm>
        </p:spPr>
        <p:txBody>
          <a:bodyPr>
            <a:normAutofit/>
          </a:bodyPr>
          <a:lstStyle/>
          <a:p>
            <a:pPr algn="l"/>
            <a:r>
              <a:rPr lang="es-MX" sz="3600" dirty="0" smtClean="0"/>
              <a:t>Frituras del Sol.</a:t>
            </a:r>
            <a:endParaRPr lang="es-MX" sz="3600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375855" y="3573016"/>
            <a:ext cx="8064896" cy="19358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isión:</a:t>
            </a:r>
          </a:p>
          <a:p>
            <a:pPr algn="ctr">
              <a:lnSpc>
                <a:spcPct val="150000"/>
              </a:lnSpc>
            </a:pPr>
            <a:r>
              <a:rPr lang="es-MX" sz="2000" dirty="0"/>
              <a:t>Ser una empresa de marca reconocida a nivel nacional e internacional con todos sus procesos estandarizados, y que promueva el desarrollo de sus colaboradores, en el entorno laboral, familiar y económico</a:t>
            </a:r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78449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1196751"/>
            <a:ext cx="8064896" cy="478762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/>
            <a:r>
              <a:rPr lang="es-MX" dirty="0" smtClean="0"/>
              <a:t>Frituras de 9 figuras diferentes en presentaciones de:</a:t>
            </a:r>
          </a:p>
          <a:p>
            <a:pPr marL="0" indent="0"/>
            <a:r>
              <a:rPr lang="es-MX" dirty="0" smtClean="0"/>
              <a:t>100 g</a:t>
            </a:r>
          </a:p>
          <a:p>
            <a:pPr marL="0" indent="0"/>
            <a:r>
              <a:rPr lang="es-MX" dirty="0" smtClean="0"/>
              <a:t>500 g</a:t>
            </a:r>
          </a:p>
          <a:p>
            <a:pPr marL="0" indent="0"/>
            <a:r>
              <a:rPr lang="es-MX" dirty="0" smtClean="0"/>
              <a:t>1000 g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188640"/>
            <a:ext cx="7300664" cy="955576"/>
          </a:xfrm>
        </p:spPr>
        <p:txBody>
          <a:bodyPr>
            <a:normAutofit/>
          </a:bodyPr>
          <a:lstStyle/>
          <a:p>
            <a:pPr algn="l"/>
            <a:r>
              <a:rPr lang="es-MX" sz="3600" dirty="0" smtClean="0"/>
              <a:t>Productos o servicios que producen.</a:t>
            </a:r>
            <a:endParaRPr lang="es-MX" sz="3600" dirty="0"/>
          </a:p>
        </p:txBody>
      </p:sp>
    </p:spTree>
    <p:extLst>
      <p:ext uri="{BB962C8B-B14F-4D97-AF65-F5344CB8AC3E}">
        <p14:creationId xmlns="" xmlns:p14="http://schemas.microsoft.com/office/powerpoint/2010/main" val="178449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188640"/>
            <a:ext cx="7300664" cy="955576"/>
          </a:xfrm>
        </p:spPr>
        <p:txBody>
          <a:bodyPr>
            <a:normAutofit/>
          </a:bodyPr>
          <a:lstStyle/>
          <a:p>
            <a:pPr algn="l"/>
            <a:r>
              <a:rPr lang="es-MX" sz="3600" dirty="0" smtClean="0"/>
              <a:t>Diagrama de Proceso.</a:t>
            </a:r>
            <a:endParaRPr lang="es-MX" sz="36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80727"/>
            <a:ext cx="4176464" cy="556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45630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1052736"/>
            <a:ext cx="8280920" cy="5400600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1.Definición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Mediante este plan de control de calidad queremos aseguraros de que Frituras de Sol cumpla con los requisitos de sus clientes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detallando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cada característica de calidad del producto y su relación con las características de calidad del proceso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Las características de la </a:t>
            </a: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fritura </a:t>
            </a: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círculo </a:t>
            </a: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-Cantidad adecuada de frituras en la bolsa. </a:t>
            </a:r>
          </a:p>
          <a:p>
            <a:pPr marL="0" indent="0"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-Las frituras no deben estar quemadas ni crudas.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-Frituras no muy grasosas</a:t>
            </a:r>
          </a:p>
          <a:p>
            <a:pPr marL="0" indent="0"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-Las frituras deben de tener el chile en polvo bien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adherido.</a:t>
            </a:r>
          </a:p>
          <a:p>
            <a:pPr marL="0" indent="0"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-Las frituras deben de ser crujientes, no correosas.</a:t>
            </a:r>
          </a:p>
          <a:p>
            <a:pPr marL="0" indent="0">
              <a:buNone/>
            </a:pP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Las características del proceso de la fritura de circulo son:</a:t>
            </a:r>
          </a:p>
          <a:p>
            <a:pPr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-Las frituras deben de tener el chile en polvo bien adherido. </a:t>
            </a:r>
          </a:p>
          <a:p>
            <a:pPr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-La cantidad de aceite en cada freída debe ser controlada.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-Tiempo de freído controlado .</a:t>
            </a:r>
          </a:p>
          <a:p>
            <a:pPr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-Bolsas completamente selladas, individuales y de paquete</a:t>
            </a:r>
            <a:r>
              <a:rPr lang="es-MX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188640"/>
            <a:ext cx="7300664" cy="955576"/>
          </a:xfrm>
        </p:spPr>
        <p:txBody>
          <a:bodyPr>
            <a:normAutofit/>
          </a:bodyPr>
          <a:lstStyle/>
          <a:p>
            <a:pPr algn="l"/>
            <a:r>
              <a:rPr lang="es-MX" sz="4800" dirty="0" smtClean="0"/>
              <a:t>Co</a:t>
            </a:r>
            <a:r>
              <a:rPr lang="es-MX" sz="4800" dirty="0" smtClean="0">
                <a:ea typeface="Adobe Heiti Std R" pitchFamily="34" charset="-128"/>
              </a:rPr>
              <a:t>ntrol de calidad.</a:t>
            </a:r>
            <a:endParaRPr lang="es-MX" sz="4800" dirty="0"/>
          </a:p>
        </p:txBody>
      </p:sp>
    </p:spTree>
    <p:extLst>
      <p:ext uri="{BB962C8B-B14F-4D97-AF65-F5344CB8AC3E}">
        <p14:creationId xmlns="" xmlns:p14="http://schemas.microsoft.com/office/powerpoint/2010/main" val="232317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323528" y="188640"/>
            <a:ext cx="7300664" cy="955576"/>
          </a:xfrm>
        </p:spPr>
        <p:txBody>
          <a:bodyPr>
            <a:normAutofit/>
          </a:bodyPr>
          <a:lstStyle/>
          <a:p>
            <a:pPr algn="l"/>
            <a:r>
              <a:rPr lang="es-MX" sz="3600" dirty="0" smtClean="0"/>
              <a:t>Fotografías del proceso</a:t>
            </a:r>
            <a:endParaRPr lang="es-MX" sz="3600" dirty="0"/>
          </a:p>
        </p:txBody>
      </p:sp>
      <p:pic>
        <p:nvPicPr>
          <p:cNvPr id="5" name="Picture 4" descr="IMG_20131009_142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717032"/>
            <a:ext cx="3264363" cy="2448272"/>
          </a:xfrm>
          <a:prstGeom prst="rect">
            <a:avLst/>
          </a:prstGeom>
        </p:spPr>
      </p:pic>
      <p:pic>
        <p:nvPicPr>
          <p:cNvPr id="6" name="Picture 5" descr="IMG_20131009_142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124744"/>
            <a:ext cx="3168352" cy="2376264"/>
          </a:xfrm>
          <a:prstGeom prst="rect">
            <a:avLst/>
          </a:prstGeom>
        </p:spPr>
      </p:pic>
      <p:pic>
        <p:nvPicPr>
          <p:cNvPr id="7" name="Picture 6" descr="IMG_20131009_1420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1124744"/>
            <a:ext cx="3456384" cy="2592288"/>
          </a:xfrm>
          <a:prstGeom prst="rect">
            <a:avLst/>
          </a:prstGeom>
        </p:spPr>
      </p:pic>
      <p:pic>
        <p:nvPicPr>
          <p:cNvPr id="8" name="Picture 7" descr="IMG_20131009_1439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789040"/>
            <a:ext cx="3528392" cy="26462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548680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 smtClean="0">
                <a:latin typeface="+mj-lt"/>
              </a:rPr>
              <a:t>Fotografías del proceso</a:t>
            </a:r>
            <a:endParaRPr lang="es-MX" sz="3600" dirty="0">
              <a:latin typeface="+mj-lt"/>
            </a:endParaRPr>
          </a:p>
        </p:txBody>
      </p:sp>
      <p:pic>
        <p:nvPicPr>
          <p:cNvPr id="5" name="Picture 4" descr="IMG_20131009_1439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65566" y="1574795"/>
            <a:ext cx="3024337" cy="2268253"/>
          </a:xfrm>
          <a:prstGeom prst="rect">
            <a:avLst/>
          </a:prstGeom>
        </p:spPr>
      </p:pic>
      <p:pic>
        <p:nvPicPr>
          <p:cNvPr id="6" name="Picture 5" descr="IMG_20131009_144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39918" y="1496786"/>
            <a:ext cx="2976331" cy="2232248"/>
          </a:xfrm>
          <a:prstGeom prst="rect">
            <a:avLst/>
          </a:prstGeom>
        </p:spPr>
      </p:pic>
      <p:pic>
        <p:nvPicPr>
          <p:cNvPr id="7" name="Picture 6" descr="IMG_20131009_144106.jpg"/>
          <p:cNvPicPr>
            <a:picLocks noChangeAspect="1"/>
          </p:cNvPicPr>
          <p:nvPr/>
        </p:nvPicPr>
        <p:blipFill>
          <a:blip r:embed="rId4" cstate="print"/>
          <a:srcRect l="12201" t="51050" r="8263"/>
          <a:stretch>
            <a:fillRect/>
          </a:stretch>
        </p:blipFill>
        <p:spPr>
          <a:xfrm>
            <a:off x="1979712" y="4437112"/>
            <a:ext cx="4464496" cy="20607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ustom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F0000"/>
      </a:accent2>
      <a:accent3>
        <a:srgbClr val="0578A2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172</TotalTime>
  <Words>357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Composite</vt:lpstr>
      <vt:lpstr>Control de calidad en frituras del sol.</vt:lpstr>
      <vt:lpstr>Proceso de fritura.</vt:lpstr>
      <vt:lpstr>Frituras del Sol.</vt:lpstr>
      <vt:lpstr>Productos o servicios que producen.</vt:lpstr>
      <vt:lpstr>Diagrama de Proceso.</vt:lpstr>
      <vt:lpstr>Control de calidad.</vt:lpstr>
      <vt:lpstr>Fotografías del proceso</vt:lpstr>
      <vt:lpstr>Slide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 experimentos en un proceso de fritura</dc:title>
  <dc:creator>MILKA LARRINAGA</dc:creator>
  <cp:lastModifiedBy>Mayumi</cp:lastModifiedBy>
  <cp:revision>17</cp:revision>
  <dcterms:created xsi:type="dcterms:W3CDTF">2013-10-13T01:21:15Z</dcterms:created>
  <dcterms:modified xsi:type="dcterms:W3CDTF">2013-10-13T04:52:06Z</dcterms:modified>
</cp:coreProperties>
</file>